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sldIdLst>
    <p:sldId id="256" r:id="rId2"/>
    <p:sldId id="258" r:id="rId3"/>
    <p:sldId id="264" r:id="rId4"/>
    <p:sldId id="259" r:id="rId5"/>
    <p:sldId id="260" r:id="rId6"/>
    <p:sldId id="262" r:id="rId7"/>
    <p:sldId id="261" r:id="rId8"/>
    <p:sldId id="275" r:id="rId9"/>
    <p:sldId id="276" r:id="rId10"/>
    <p:sldId id="277" r:id="rId11"/>
    <p:sldId id="278" r:id="rId12"/>
    <p:sldId id="279" r:id="rId13"/>
    <p:sldId id="280" r:id="rId14"/>
    <p:sldId id="283" r:id="rId15"/>
    <p:sldId id="281" r:id="rId16"/>
    <p:sldId id="282" r:id="rId17"/>
    <p:sldId id="263" r:id="rId18"/>
    <p:sldId id="284" r:id="rId19"/>
    <p:sldId id="265" r:id="rId20"/>
    <p:sldId id="285" r:id="rId21"/>
    <p:sldId id="288" r:id="rId22"/>
    <p:sldId id="286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24"/>
    <p:restoredTop sz="94595"/>
  </p:normalViewPr>
  <p:slideViewPr>
    <p:cSldViewPr>
      <p:cViewPr varScale="1">
        <p:scale>
          <a:sx n="84" d="100"/>
          <a:sy n="84" d="100"/>
        </p:scale>
        <p:origin x="192" y="6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90626" y="1346947"/>
            <a:ext cx="7667244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90626" y="4282763"/>
            <a:ext cx="7667244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90626" y="1484779"/>
            <a:ext cx="7667244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234780" y="4107023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432223"/>
            <a:ext cx="747522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66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4389120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4280" y="4227195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0890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7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77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828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9144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1225296"/>
            <a:ext cx="696087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6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0" y="5020056"/>
            <a:ext cx="6789420" cy="1066800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6272785"/>
            <a:ext cx="1983232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3376" y="6282268"/>
            <a:ext cx="4745736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633862" y="2430623"/>
            <a:ext cx="914400" cy="9144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450" y="2508607"/>
            <a:ext cx="891224" cy="720332"/>
          </a:xfrm>
        </p:spPr>
        <p:txBody>
          <a:bodyPr/>
          <a:lstStyle>
            <a:lvl1pPr>
              <a:defRPr sz="2800"/>
            </a:lvl1pPr>
          </a:lstStyle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41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52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272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75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49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767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63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21408"/>
            <a:ext cx="7772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27278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93DE370-B741-4635-8234-3936B4EF356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272785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27278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90220D2-2B1F-465A-8FD7-18E40B2E2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75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4" Type="http://schemas.openxmlformats.org/officeDocument/2006/relationships/image" Target="../media/image25.jpg"/><Relationship Id="rId5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Leaves Classifier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Daniela </a:t>
            </a:r>
            <a:r>
              <a:rPr lang="en-US" dirty="0" err="1" smtClean="0"/>
              <a:t>Florit</a:t>
            </a:r>
            <a:endParaRPr lang="en-US" dirty="0" smtClean="0"/>
          </a:p>
          <a:p>
            <a:r>
              <a:rPr lang="en-US" dirty="0" smtClean="0"/>
              <a:t>Andy D. Martinez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92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95474"/>
            <a:ext cx="7918649" cy="4225584"/>
          </a:xfrm>
        </p:spPr>
      </p:pic>
      <p:sp>
        <p:nvSpPr>
          <p:cNvPr id="5" name="TextBox 4"/>
          <p:cNvSpPr txBox="1"/>
          <p:nvPr/>
        </p:nvSpPr>
        <p:spPr>
          <a:xfrm>
            <a:off x="3710739" y="6309320"/>
            <a:ext cx="21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length_width_ratio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-628622" y="3763701"/>
            <a:ext cx="2417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perimeter_area_ratio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69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31" y="1979487"/>
            <a:ext cx="7850088" cy="4257559"/>
          </a:xfrm>
        </p:spPr>
      </p:pic>
      <p:sp>
        <p:nvSpPr>
          <p:cNvPr id="5" name="TextBox 4"/>
          <p:cNvSpPr txBox="1"/>
          <p:nvPr/>
        </p:nvSpPr>
        <p:spPr>
          <a:xfrm>
            <a:off x="3710739" y="6309320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solidity</a:t>
            </a:r>
          </a:p>
        </p:txBody>
      </p:sp>
      <p:sp>
        <p:nvSpPr>
          <p:cNvPr id="6" name="Rectangle 5"/>
          <p:cNvSpPr/>
          <p:nvPr/>
        </p:nvSpPr>
        <p:spPr>
          <a:xfrm rot="16200000">
            <a:off x="-260733" y="3763701"/>
            <a:ext cx="1681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ratio_of_areas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268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17" y="1979487"/>
            <a:ext cx="7853516" cy="4257559"/>
          </a:xfrm>
        </p:spPr>
      </p:pic>
      <p:sp>
        <p:nvSpPr>
          <p:cNvPr id="5" name="TextBox 4"/>
          <p:cNvSpPr txBox="1"/>
          <p:nvPr/>
        </p:nvSpPr>
        <p:spPr>
          <a:xfrm>
            <a:off x="3710739" y="6309320"/>
            <a:ext cx="185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number_corners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-498779" y="3763701"/>
            <a:ext cx="21579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length_width_ratio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841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34" y="1979487"/>
            <a:ext cx="7900482" cy="4257559"/>
          </a:xfrm>
        </p:spPr>
      </p:pic>
      <p:sp>
        <p:nvSpPr>
          <p:cNvPr id="5" name="TextBox 4"/>
          <p:cNvSpPr txBox="1"/>
          <p:nvPr/>
        </p:nvSpPr>
        <p:spPr>
          <a:xfrm>
            <a:off x="3710739" y="6309320"/>
            <a:ext cx="21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length_width_ratio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113570" y="3763701"/>
            <a:ext cx="933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solidity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82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91" y="1979487"/>
            <a:ext cx="7897368" cy="4257559"/>
          </a:xfrm>
        </p:spPr>
      </p:pic>
      <p:sp>
        <p:nvSpPr>
          <p:cNvPr id="5" name="TextBox 4"/>
          <p:cNvSpPr txBox="1"/>
          <p:nvPr/>
        </p:nvSpPr>
        <p:spPr>
          <a:xfrm>
            <a:off x="3710739" y="6309320"/>
            <a:ext cx="185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number_corners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113570" y="3763701"/>
            <a:ext cx="933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solidity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9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19" y="1979753"/>
            <a:ext cx="7877512" cy="4257559"/>
          </a:xfrm>
        </p:spPr>
      </p:pic>
      <p:sp>
        <p:nvSpPr>
          <p:cNvPr id="5" name="TextBox 4"/>
          <p:cNvSpPr txBox="1"/>
          <p:nvPr/>
        </p:nvSpPr>
        <p:spPr>
          <a:xfrm>
            <a:off x="3710739" y="6309320"/>
            <a:ext cx="2417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perimeter_area_ratio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-260733" y="3763701"/>
            <a:ext cx="1681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ratio_of_areas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46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2000524"/>
            <a:ext cx="7918649" cy="4215485"/>
          </a:xfrm>
        </p:spPr>
      </p:pic>
      <p:sp>
        <p:nvSpPr>
          <p:cNvPr id="5" name="TextBox 4"/>
          <p:cNvSpPr txBox="1"/>
          <p:nvPr/>
        </p:nvSpPr>
        <p:spPr>
          <a:xfrm>
            <a:off x="3710739" y="6309320"/>
            <a:ext cx="185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number_corners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-260732" y="3763701"/>
            <a:ext cx="1681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ratio_of_areas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25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4665607"/>
              </p:ext>
            </p:extLst>
          </p:nvPr>
        </p:nvGraphicFramePr>
        <p:xfrm>
          <a:off x="685800" y="2120900"/>
          <a:ext cx="7772400" cy="39166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803365"/>
                <a:gridCol w="1612979"/>
                <a:gridCol w="1612979"/>
                <a:gridCol w="2188597"/>
                <a:gridCol w="15544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Ex.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Classifier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Feature extractor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Classification</a:t>
                      </a:r>
                      <a:r>
                        <a:rPr lang="en-US" sz="1600" baseline="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 Type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Accuracy</a:t>
                      </a:r>
                    </a:p>
                    <a:p>
                      <a:pPr algn="ctr"/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1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SVM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all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species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2%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2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SVM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No moments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species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13%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3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SVM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all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genus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36%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4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SVM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No moments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genus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44%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5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NN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all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species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1%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6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NN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all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genus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20%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7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NN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No moments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species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25%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8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NN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No moments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genus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55%</a:t>
                      </a:r>
                      <a:endParaRPr lang="en-US" sz="1600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417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538" y="1988840"/>
            <a:ext cx="4010878" cy="36398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</p:spPr>
        <p:txBody>
          <a:bodyPr>
            <a:normAutofit/>
          </a:bodyPr>
          <a:lstStyle/>
          <a:p>
            <a:r>
              <a:rPr lang="en-US" dirty="0"/>
              <a:t>Limitations: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2386" y="2121408"/>
            <a:ext cx="2690622" cy="4050792"/>
          </a:xfrm>
        </p:spPr>
        <p:txBody>
          <a:bodyPr>
            <a:normAutofit/>
          </a:bodyPr>
          <a:lstStyle/>
          <a:p>
            <a:r>
              <a:rPr lang="en-US" dirty="0"/>
              <a:t>Only Binary images in the dataset</a:t>
            </a:r>
          </a:p>
          <a:p>
            <a:endParaRPr lang="en-US" dirty="0"/>
          </a:p>
          <a:p>
            <a:r>
              <a:rPr lang="en-US" dirty="0"/>
              <a:t>Limited amount of training data for 100 categories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32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 </a:t>
            </a:r>
            <a:r>
              <a:rPr lang="mr-IN" dirty="0"/>
              <a:t>–</a:t>
            </a:r>
            <a:r>
              <a:rPr lang="en-US" dirty="0"/>
              <a:t> Stage </a:t>
            </a:r>
            <a:r>
              <a:rPr lang="en-US" dirty="0" smtClean="0"/>
              <a:t>3: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Input: </a:t>
            </a:r>
            <a:r>
              <a:rPr lang="en-US" dirty="0" smtClean="0"/>
              <a:t>Color images from internet</a:t>
            </a:r>
            <a:endParaRPr lang="en-US" dirty="0"/>
          </a:p>
          <a:p>
            <a:r>
              <a:rPr lang="en-US" dirty="0"/>
              <a:t>Output: Predictions for each image</a:t>
            </a:r>
          </a:p>
          <a:p>
            <a:endParaRPr lang="en-US" dirty="0"/>
          </a:p>
          <a:p>
            <a:r>
              <a:rPr lang="en-US" dirty="0" smtClean="0"/>
              <a:t>Work done:</a:t>
            </a:r>
          </a:p>
          <a:p>
            <a:pPr lvl="1"/>
            <a:r>
              <a:rPr lang="en-US" dirty="0" smtClean="0"/>
              <a:t>Pre-processed the color image:</a:t>
            </a:r>
          </a:p>
          <a:p>
            <a:pPr lvl="2"/>
            <a:r>
              <a:rPr lang="en-US" dirty="0" smtClean="0"/>
              <a:t>Convert to binary image using contours and entropy</a:t>
            </a:r>
          </a:p>
          <a:p>
            <a:pPr lvl="1"/>
            <a:r>
              <a:rPr lang="en-US" dirty="0"/>
              <a:t>Pre-processed the </a:t>
            </a:r>
            <a:r>
              <a:rPr lang="en-US" dirty="0" smtClean="0"/>
              <a:t>binary images</a:t>
            </a:r>
          </a:p>
          <a:p>
            <a:pPr lvl="1"/>
            <a:r>
              <a:rPr lang="en-US" dirty="0" smtClean="0"/>
              <a:t>Extracted features</a:t>
            </a:r>
          </a:p>
          <a:p>
            <a:pPr lvl="1"/>
            <a:r>
              <a:rPr lang="en-US" dirty="0" smtClean="0"/>
              <a:t>Created feature vectors</a:t>
            </a:r>
          </a:p>
          <a:p>
            <a:pPr lvl="1"/>
            <a:r>
              <a:rPr lang="en-US" dirty="0" smtClean="0"/>
              <a:t>Classified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50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develop a leave classifier capable of receiving a picture of a leaf and output its species name or genus name</a:t>
            </a:r>
          </a:p>
          <a:p>
            <a:endParaRPr lang="en-US" dirty="0"/>
          </a:p>
          <a:p>
            <a:r>
              <a:rPr lang="en-US" dirty="0" smtClean="0"/>
              <a:t>Play with multiple classifiers to compare performances</a:t>
            </a:r>
          </a:p>
          <a:p>
            <a:endParaRPr lang="en-US" dirty="0"/>
          </a:p>
          <a:p>
            <a:r>
              <a:rPr lang="en-US" dirty="0"/>
              <a:t>Play with multiple </a:t>
            </a:r>
            <a:r>
              <a:rPr lang="en-US" dirty="0" smtClean="0"/>
              <a:t>feature vectors to </a:t>
            </a:r>
            <a:r>
              <a:rPr lang="en-US" dirty="0"/>
              <a:t>compare performances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36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916832"/>
            <a:ext cx="1509936" cy="20132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800" y="1916832"/>
            <a:ext cx="1512168" cy="20162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28184" y="2093976"/>
            <a:ext cx="246426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Label: Acer </a:t>
            </a:r>
            <a:r>
              <a:rPr lang="en-US" dirty="0" err="1" smtClean="0"/>
              <a:t>palmatum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Prediction: Acer</a:t>
            </a:r>
          </a:p>
          <a:p>
            <a:endParaRPr lang="en-US" dirty="0"/>
          </a:p>
          <a:p>
            <a:r>
              <a:rPr lang="en-US" dirty="0" smtClean="0"/>
              <a:t>Success 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4797152"/>
            <a:ext cx="1985797" cy="14893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976" y="4671138"/>
            <a:ext cx="2153816" cy="16153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28184" y="4687976"/>
            <a:ext cx="210031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Label: </a:t>
            </a:r>
            <a:r>
              <a:rPr lang="en-US" dirty="0" err="1" smtClean="0"/>
              <a:t>Alnus</a:t>
            </a:r>
            <a:r>
              <a:rPr lang="en-US" dirty="0" smtClean="0"/>
              <a:t> </a:t>
            </a:r>
            <a:r>
              <a:rPr lang="en-US" dirty="0" err="1" smtClean="0"/>
              <a:t>Rubra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Prediction: </a:t>
            </a:r>
            <a:r>
              <a:rPr lang="en-US" dirty="0" err="1" smtClean="0"/>
              <a:t>Alnus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Success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19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7" y="1916832"/>
            <a:ext cx="3388189" cy="11616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472" y="3284984"/>
            <a:ext cx="3360376" cy="115212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1472" y="5013176"/>
            <a:ext cx="274947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Label: </a:t>
            </a:r>
            <a:r>
              <a:rPr lang="en-US" dirty="0" err="1" smtClean="0"/>
              <a:t>Quercus</a:t>
            </a:r>
            <a:r>
              <a:rPr lang="en-US" dirty="0" smtClean="0"/>
              <a:t> </a:t>
            </a:r>
            <a:r>
              <a:rPr lang="en-US" dirty="0" err="1" smtClean="0"/>
              <a:t>Crassipes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Prediction: </a:t>
            </a:r>
            <a:r>
              <a:rPr lang="en-US" dirty="0" err="1" smtClean="0"/>
              <a:t>Quercus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Success 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002" y="1196752"/>
            <a:ext cx="2459481" cy="16396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648" y="3140968"/>
            <a:ext cx="2187704" cy="145846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41743" y="5048016"/>
            <a:ext cx="24385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Label: </a:t>
            </a:r>
            <a:r>
              <a:rPr lang="en-US" dirty="0" err="1" smtClean="0"/>
              <a:t>Betula</a:t>
            </a:r>
            <a:r>
              <a:rPr lang="en-US" dirty="0" smtClean="0"/>
              <a:t> Pendula</a:t>
            </a:r>
          </a:p>
          <a:p>
            <a:endParaRPr lang="en-US" dirty="0"/>
          </a:p>
          <a:p>
            <a:r>
              <a:rPr lang="en-US" dirty="0" smtClean="0"/>
              <a:t>Prediction: </a:t>
            </a:r>
            <a:r>
              <a:rPr lang="en-US" dirty="0" err="1" smtClean="0"/>
              <a:t>Quercus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 Success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30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goals: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color dataset</a:t>
            </a:r>
          </a:p>
          <a:p>
            <a:r>
              <a:rPr lang="en-US" dirty="0" smtClean="0"/>
              <a:t>Increment feature vector size</a:t>
            </a:r>
          </a:p>
          <a:p>
            <a:r>
              <a:rPr lang="en-US" dirty="0" smtClean="0"/>
              <a:t>Use deep learning</a:t>
            </a:r>
          </a:p>
          <a:p>
            <a:r>
              <a:rPr lang="en-US" dirty="0" smtClean="0"/>
              <a:t>Move it to an mobile application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081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Kaggle’s</a:t>
            </a:r>
            <a:r>
              <a:rPr lang="en-US" dirty="0" smtClean="0"/>
              <a:t> 100 plant leaves dataset</a:t>
            </a:r>
          </a:p>
          <a:p>
            <a:pPr lvl="1"/>
            <a:r>
              <a:rPr lang="en-US" dirty="0" smtClean="0"/>
              <a:t>1584 leaf images (binary images)</a:t>
            </a:r>
          </a:p>
          <a:p>
            <a:pPr lvl="1"/>
            <a:r>
              <a:rPr lang="en-US" dirty="0" smtClean="0"/>
              <a:t>100 species</a:t>
            </a:r>
          </a:p>
          <a:p>
            <a:pPr lvl="1"/>
            <a:r>
              <a:rPr lang="en-US" dirty="0" smtClean="0"/>
              <a:t>34 genus</a:t>
            </a:r>
          </a:p>
          <a:p>
            <a:pPr lvl="1"/>
            <a:r>
              <a:rPr lang="en-US" dirty="0" smtClean="0"/>
              <a:t>Table with extracted features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2121408"/>
            <a:ext cx="2664296" cy="17582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916" y="4293096"/>
            <a:ext cx="2345316" cy="20011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58" y="4293096"/>
            <a:ext cx="2450538" cy="200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0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Project </a:t>
            </a:r>
            <a:r>
              <a:rPr lang="mr-IN" dirty="0" smtClean="0"/>
              <a:t>–</a:t>
            </a:r>
            <a:r>
              <a:rPr lang="en-US" dirty="0" smtClean="0"/>
              <a:t> Stage 1: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Input: Table with features mapped to image id</a:t>
            </a:r>
          </a:p>
          <a:p>
            <a:r>
              <a:rPr lang="en-US" dirty="0" smtClean="0"/>
              <a:t>Output: Predictions for each image</a:t>
            </a:r>
          </a:p>
          <a:p>
            <a:endParaRPr lang="en-US" dirty="0"/>
          </a:p>
          <a:p>
            <a:r>
              <a:rPr lang="en-US" dirty="0" smtClean="0"/>
              <a:t>Work done:</a:t>
            </a:r>
          </a:p>
          <a:p>
            <a:pPr lvl="1"/>
            <a:r>
              <a:rPr lang="en-US" dirty="0"/>
              <a:t>Used two classifiers: SVM and Neural Networks</a:t>
            </a:r>
          </a:p>
          <a:p>
            <a:pPr lvl="1"/>
            <a:r>
              <a:rPr lang="en-US" dirty="0"/>
              <a:t>Tuned the classifiers to get best results</a:t>
            </a:r>
          </a:p>
          <a:p>
            <a:endParaRPr lang="en-US" dirty="0" smtClean="0"/>
          </a:p>
          <a:p>
            <a:r>
              <a:rPr lang="en-US" dirty="0" smtClean="0"/>
              <a:t>Results:</a:t>
            </a:r>
          </a:p>
          <a:p>
            <a:pPr lvl="1"/>
            <a:r>
              <a:rPr lang="en-US" dirty="0" smtClean="0"/>
              <a:t>SVM: ~ 10%</a:t>
            </a:r>
          </a:p>
          <a:p>
            <a:pPr lvl="1"/>
            <a:r>
              <a:rPr lang="en-US" dirty="0" smtClean="0"/>
              <a:t>Neural Networks: ~ 88%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7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 </a:t>
            </a:r>
            <a:r>
              <a:rPr lang="mr-IN" dirty="0"/>
              <a:t>–</a:t>
            </a:r>
            <a:r>
              <a:rPr lang="en-US" dirty="0"/>
              <a:t> Stage </a:t>
            </a:r>
            <a:r>
              <a:rPr lang="en-US" dirty="0" smtClean="0"/>
              <a:t>2: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Input: </a:t>
            </a:r>
            <a:r>
              <a:rPr lang="en-US" dirty="0" smtClean="0"/>
              <a:t>Binary images</a:t>
            </a:r>
            <a:endParaRPr lang="en-US" dirty="0"/>
          </a:p>
          <a:p>
            <a:r>
              <a:rPr lang="en-US" dirty="0"/>
              <a:t>Output: Predictions for each image</a:t>
            </a:r>
          </a:p>
          <a:p>
            <a:endParaRPr lang="en-US" dirty="0"/>
          </a:p>
          <a:p>
            <a:r>
              <a:rPr lang="en-US" dirty="0"/>
              <a:t>Work done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Pre-processed the image:</a:t>
            </a:r>
          </a:p>
          <a:p>
            <a:pPr lvl="2"/>
            <a:r>
              <a:rPr lang="en-US" dirty="0" smtClean="0"/>
              <a:t>Found </a:t>
            </a:r>
            <a:r>
              <a:rPr lang="en-US" dirty="0"/>
              <a:t>edges, corners, </a:t>
            </a:r>
            <a:r>
              <a:rPr lang="en-US" dirty="0" smtClean="0"/>
              <a:t>area, perimeter, extreme points, moments</a:t>
            </a:r>
            <a:r>
              <a:rPr lang="en-US" dirty="0"/>
              <a:t>, </a:t>
            </a:r>
            <a:r>
              <a:rPr lang="en-US" dirty="0" smtClean="0"/>
              <a:t>Hu </a:t>
            </a:r>
            <a:r>
              <a:rPr lang="en-US" dirty="0"/>
              <a:t>moments,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Extracted features</a:t>
            </a:r>
          </a:p>
          <a:p>
            <a:pPr lvl="2"/>
            <a:r>
              <a:rPr lang="en-US" dirty="0" smtClean="0"/>
              <a:t>Plotted the features to visualize trends</a:t>
            </a:r>
            <a:endParaRPr lang="en-US" dirty="0"/>
          </a:p>
          <a:p>
            <a:pPr lvl="1"/>
            <a:r>
              <a:rPr lang="en-US" dirty="0" smtClean="0"/>
              <a:t>Created feature vectors:</a:t>
            </a:r>
          </a:p>
          <a:p>
            <a:pPr lvl="2"/>
            <a:r>
              <a:rPr lang="en-US" dirty="0" smtClean="0"/>
              <a:t>Combinations of the extracted features</a:t>
            </a:r>
            <a:endParaRPr lang="en-US" dirty="0"/>
          </a:p>
          <a:p>
            <a:pPr lvl="1"/>
            <a:r>
              <a:rPr lang="en-US" dirty="0" smtClean="0"/>
              <a:t>Classified images</a:t>
            </a:r>
          </a:p>
          <a:p>
            <a:pPr lvl="1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66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Extracted features: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2"/>
            <a:r>
              <a:rPr lang="en-US" sz="2000" dirty="0" smtClean="0"/>
              <a:t>Number </a:t>
            </a:r>
            <a:r>
              <a:rPr lang="en-US" sz="2000" dirty="0"/>
              <a:t>of </a:t>
            </a:r>
            <a:r>
              <a:rPr lang="en-US" sz="2000" dirty="0" smtClean="0"/>
              <a:t>corners </a:t>
            </a:r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Ratio of length and height of leaf</a:t>
            </a:r>
          </a:p>
          <a:p>
            <a:pPr lvl="2"/>
            <a:endParaRPr lang="en-US" sz="2000" dirty="0" smtClean="0"/>
          </a:p>
          <a:p>
            <a:pPr lvl="2"/>
            <a:r>
              <a:rPr lang="en-US" sz="2000" dirty="0" smtClean="0"/>
              <a:t>Ratio </a:t>
            </a:r>
            <a:r>
              <a:rPr lang="en-US" sz="2000" dirty="0"/>
              <a:t>of perimeter and area of leaf</a:t>
            </a:r>
          </a:p>
          <a:p>
            <a:pPr lvl="2"/>
            <a:endParaRPr lang="en-US" sz="2000" dirty="0" smtClean="0"/>
          </a:p>
          <a:p>
            <a:pPr lvl="2"/>
            <a:r>
              <a:rPr lang="en-US" sz="2000" dirty="0" smtClean="0"/>
              <a:t>Ratio </a:t>
            </a:r>
            <a:r>
              <a:rPr lang="en-US" sz="2000" dirty="0"/>
              <a:t>of area of leaf and area of enclosing rectangle</a:t>
            </a:r>
          </a:p>
          <a:p>
            <a:pPr lvl="2"/>
            <a:endParaRPr lang="en-US" sz="2000" dirty="0" smtClean="0"/>
          </a:p>
          <a:p>
            <a:pPr lvl="2"/>
            <a:r>
              <a:rPr lang="en-US" sz="2000" dirty="0" smtClean="0"/>
              <a:t>Solidity </a:t>
            </a:r>
            <a:endParaRPr lang="en-US" sz="2000" dirty="0"/>
          </a:p>
          <a:p>
            <a:pPr lvl="2"/>
            <a:endParaRPr lang="en-US" sz="2000" dirty="0" smtClean="0"/>
          </a:p>
          <a:p>
            <a:pPr lvl="2"/>
            <a:r>
              <a:rPr lang="en-US" sz="2000" dirty="0" smtClean="0"/>
              <a:t>Moments</a:t>
            </a:r>
            <a:endParaRPr lang="en-US" sz="2000" dirty="0"/>
          </a:p>
          <a:p>
            <a:pPr lvl="2"/>
            <a:endParaRPr lang="en-US" sz="2000" dirty="0" smtClean="0"/>
          </a:p>
          <a:p>
            <a:pPr lvl="2"/>
            <a:r>
              <a:rPr lang="en-US" sz="2000" dirty="0" smtClean="0"/>
              <a:t>Hu </a:t>
            </a:r>
            <a:r>
              <a:rPr lang="en-US" sz="2000" dirty="0"/>
              <a:t>Moments</a:t>
            </a:r>
            <a:endParaRPr lang="en-US" dirty="0"/>
          </a:p>
          <a:p>
            <a:pPr lvl="2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4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2" t="7404" r="7207" b="3725"/>
          <a:stretch/>
        </p:blipFill>
        <p:spPr>
          <a:xfrm>
            <a:off x="683568" y="1916832"/>
            <a:ext cx="7802787" cy="4536504"/>
          </a:xfrm>
        </p:spPr>
      </p:pic>
      <p:sp>
        <p:nvSpPr>
          <p:cNvPr id="5" name="TextBox 4"/>
          <p:cNvSpPr txBox="1"/>
          <p:nvPr/>
        </p:nvSpPr>
        <p:spPr>
          <a:xfrm>
            <a:off x="3144243" y="6309320"/>
            <a:ext cx="185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number_corners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-628622" y="3763701"/>
            <a:ext cx="2417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perimeter_area_ratio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930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4" t="6089" r="9386" b="4366"/>
          <a:stretch/>
        </p:blipFill>
        <p:spPr>
          <a:xfrm>
            <a:off x="539551" y="1825467"/>
            <a:ext cx="7918649" cy="4565599"/>
          </a:xfrm>
        </p:spPr>
      </p:pic>
      <p:sp>
        <p:nvSpPr>
          <p:cNvPr id="5" name="TextBox 4"/>
          <p:cNvSpPr txBox="1"/>
          <p:nvPr/>
        </p:nvSpPr>
        <p:spPr>
          <a:xfrm>
            <a:off x="3710739" y="6309320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solidity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-628622" y="3763701"/>
            <a:ext cx="2417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perimeter_area_ratio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95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observed: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79487"/>
            <a:ext cx="7918649" cy="4257559"/>
          </a:xfrm>
        </p:spPr>
      </p:pic>
      <p:sp>
        <p:nvSpPr>
          <p:cNvPr id="7" name="TextBox 6"/>
          <p:cNvSpPr txBox="1"/>
          <p:nvPr/>
        </p:nvSpPr>
        <p:spPr>
          <a:xfrm>
            <a:off x="3419872" y="6165304"/>
            <a:ext cx="21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length_width_ratio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 rot="16200000">
            <a:off x="-260733" y="3763701"/>
            <a:ext cx="1681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ratio_of_areas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9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Wood Type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C6AE0645-98FF-411B-B0E9-59ABD78A0C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323</TotalTime>
  <Words>442</Words>
  <Application>Microsoft Macintosh PowerPoint</Application>
  <PresentationFormat>On-screen Show (4:3)</PresentationFormat>
  <Paragraphs>172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Calibri</vt:lpstr>
      <vt:lpstr>Georgia</vt:lpstr>
      <vt:lpstr>Mangal</vt:lpstr>
      <vt:lpstr>Rockwell Extra Bold</vt:lpstr>
      <vt:lpstr>Times</vt:lpstr>
      <vt:lpstr>Trebuchet MS</vt:lpstr>
      <vt:lpstr>Wingdings</vt:lpstr>
      <vt:lpstr>Wood Type</vt:lpstr>
      <vt:lpstr>Leaves Classifier</vt:lpstr>
      <vt:lpstr>Objective</vt:lpstr>
      <vt:lpstr>The Data</vt:lpstr>
      <vt:lpstr>The Project – Stage 1:</vt:lpstr>
      <vt:lpstr>The Project – Stage 2:</vt:lpstr>
      <vt:lpstr>Extracted features:</vt:lpstr>
      <vt:lpstr>Trends observed:</vt:lpstr>
      <vt:lpstr>Trends observed:</vt:lpstr>
      <vt:lpstr>Trends observed:</vt:lpstr>
      <vt:lpstr>Trends observed:</vt:lpstr>
      <vt:lpstr>Trends observed:</vt:lpstr>
      <vt:lpstr>Trends observed:</vt:lpstr>
      <vt:lpstr>Trends observed:</vt:lpstr>
      <vt:lpstr>Trends observed:</vt:lpstr>
      <vt:lpstr>Trends observed:</vt:lpstr>
      <vt:lpstr>Trends observed:</vt:lpstr>
      <vt:lpstr>Results:</vt:lpstr>
      <vt:lpstr>Limitations:</vt:lpstr>
      <vt:lpstr>The Project – Stage 3:</vt:lpstr>
      <vt:lpstr>Results:</vt:lpstr>
      <vt:lpstr>Results:</vt:lpstr>
      <vt:lpstr>Future goals: 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Here</dc:title>
  <dc:creator>1</dc:creator>
  <cp:lastModifiedBy>Daniela Florit</cp:lastModifiedBy>
  <cp:revision>65</cp:revision>
  <dcterms:created xsi:type="dcterms:W3CDTF">2013-08-06T09:18:45Z</dcterms:created>
  <dcterms:modified xsi:type="dcterms:W3CDTF">2016-12-07T03:48:51Z</dcterms:modified>
</cp:coreProperties>
</file>

<file path=docProps/thumbnail.jpeg>
</file>